
<file path=[Content_Types].xml><?xml version="1.0" encoding="utf-8"?>
<Types xmlns="http://schemas.openxmlformats.org/package/2006/content-types">
  <Default Extension="doc" ContentType="application/msword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6" r:id="rId10"/>
    <p:sldId id="265" r:id="rId11"/>
  </p:sldIdLst>
  <p:sldSz cx="6858000" cy="9144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65" autoAdjust="0"/>
    <p:restoredTop sz="94660"/>
  </p:normalViewPr>
  <p:slideViewPr>
    <p:cSldViewPr>
      <p:cViewPr>
        <p:scale>
          <a:sx n="100" d="100"/>
          <a:sy n="100" d="100"/>
        </p:scale>
        <p:origin x="2296" y="-7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25A82B-2CCF-464E-91C1-C2331CDBA5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E3288B-9524-4753-B7CB-1A7EABF3D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1CDB50-91A3-46F3-89B9-1625B4AD17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B70BB-8141-42C8-8C99-8154A0B694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69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1E756A-6CC2-49FD-B2C6-94BBA2E28D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7474D1-7536-4F1B-9CB0-D3EB9F13FE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534539-C415-4FB2-BCF4-AA9959083D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15850-7A6B-4577-8E5E-4628090CA0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75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C7C570-8D38-46A4-A221-68C08F2759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DE6BD3-ADB3-4002-8C56-DD9C0767C1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5F287D-3029-4F09-A12C-3077245F7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AE627-F7F6-4910-8AF8-EDFD7EF37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41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352CC2-7A15-453A-8A90-1F38E659B2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AF9D89-D6A0-44FB-B1F4-25AA5E7B1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0E09AB-3569-46C7-970E-7400B31AE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68D6E-CE00-4CFF-97B8-35784329E3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52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AA8AC3-8641-4349-901B-71EBF91212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0D7D54-C431-45F7-A332-5F0286C9B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FC0BE-BDCC-4B7C-9C5B-908B581625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FCEB6-4B09-47DD-9333-5A2E73C476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55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D5431-C216-478F-AD06-B324F4216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BD0F-AEFB-4A07-A2F0-D4229A319F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0E720-1A03-4226-9F7D-49154454FF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7FEC9-1941-4731-991F-A7E988AAB9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71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9722A30-726A-4684-899A-C9BAAEFAA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954E49-D61A-48C7-B3E1-87D24A550C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AD96845-8722-40D1-B7B6-19DA62CC0B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A5AFD-52C1-4DA4-AA98-B08678FB76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27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B8C6C15-FD56-4ABA-AB12-BAA70ACDF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50E1FB-2178-4660-859C-59A4AD3736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A6322A-92C9-446C-930A-0698A19F92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749A5-D26B-4DD9-88B7-4BB0D71C6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8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26BD151-6E80-4919-A6C6-E85E8962B2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EDE622F-11F0-46C9-85F2-95727BDB71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38D21C-6B11-469E-BF8F-83948469C3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76B22-A5F5-4030-927E-C4CA6A17B4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02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731B5-3765-429E-872A-8668632123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7C996-8DF7-4E2F-AF23-8DAE146FF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5721-1FB1-4FD2-A3E1-477148721D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26379-5844-4A64-9BA4-F7716D322D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64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575CE-128F-476E-9884-7448180382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8A3289-721A-48D4-BD33-CB44F14573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935AD-6A4E-4742-A5EC-70E337C65E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70698-8585-408D-A50A-82C6BAF88B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94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BC1576A-CAC6-4108-AC52-7CAE92E89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7FFCB32-D8F0-40DD-8DDD-4FE31F5D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5817BB7-B3C8-41CB-87F5-8A89D275B32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305F237-D2AD-46AB-9089-261059316D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A19BE72-D15C-4880-BADE-7EDEFB1FE9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807ACE82-7722-4325-9638-353FC5DF31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Microsoft_Word_97_-_2004_Document.doc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0FC2EDEB-CD6D-479E-AC2A-6579F6E4C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188261"/>
              </p:ext>
            </p:extLst>
          </p:nvPr>
        </p:nvGraphicFramePr>
        <p:xfrm>
          <a:off x="539750" y="5284788"/>
          <a:ext cx="5464175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2108200" progId="Word.Document.8">
                  <p:embed/>
                </p:oleObj>
              </mc:Choice>
              <mc:Fallback>
                <p:oleObj name="Document" r:id="rId2" imgW="5486400" imgH="21082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284788"/>
                        <a:ext cx="5464175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3">
            <a:extLst>
              <a:ext uri="{FF2B5EF4-FFF2-40B4-BE49-F238E27FC236}">
                <a16:creationId xmlns:a16="http://schemas.microsoft.com/office/drawing/2014/main" id="{6F9A29ED-552A-4B04-9BFF-78324234E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152400"/>
            <a:ext cx="9556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CMSC204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Kartchner</a:t>
            </a:r>
          </a:p>
        </p:txBody>
      </p:sp>
      <p:sp>
        <p:nvSpPr>
          <p:cNvPr id="2054" name="Rectangle 7">
            <a:extLst>
              <a:ext uri="{FF2B5EF4-FFF2-40B4-BE49-F238E27FC236}">
                <a16:creationId xmlns:a16="http://schemas.microsoft.com/office/drawing/2014/main" id="{CD9F0903-62EA-42BD-8AD2-C0B50A702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89038"/>
            <a:ext cx="6291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V(</a:t>
            </a:r>
            <a:r>
              <a:rPr lang="en-US" altLang="en-US" sz="1200" dirty="0" err="1"/>
              <a:t>StateGraph</a:t>
            </a:r>
            <a:r>
              <a:rPr lang="en-US" altLang="en-US" sz="1200" dirty="0"/>
              <a:t>) = {Oregon, Alaska, Texas, Hawaii, Vermont, </a:t>
            </a:r>
            <a:r>
              <a:rPr lang="en-US" altLang="en-US" sz="1200" dirty="0" err="1"/>
              <a:t>NewYork</a:t>
            </a:r>
            <a:r>
              <a:rPr lang="en-US" altLang="en-US" sz="1200" dirty="0"/>
              <a:t>, California}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E(</a:t>
            </a:r>
            <a:r>
              <a:rPr lang="en-US" altLang="en-US" sz="1200" dirty="0" err="1"/>
              <a:t>StateGraph</a:t>
            </a:r>
            <a:r>
              <a:rPr lang="en-US" altLang="en-US" sz="1200" dirty="0"/>
              <a:t>) = {(Alaska, Oregon), (Hawaii, Alaska), (Hawaii, Texas), (Texas, Hawaii), (Hawaii, 	California), (Hawaii, New York), (Texas, Vermont), (Vermont, California), 	(Vermont, Alaska)}</a:t>
            </a:r>
          </a:p>
        </p:txBody>
      </p:sp>
      <p:sp>
        <p:nvSpPr>
          <p:cNvPr id="2055" name="Rectangle 8">
            <a:extLst>
              <a:ext uri="{FF2B5EF4-FFF2-40B4-BE49-F238E27FC236}">
                <a16:creationId xmlns:a16="http://schemas.microsoft.com/office/drawing/2014/main" id="{23AE5A62-58FC-45BC-8E66-2A3E942B3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429000"/>
            <a:ext cx="5791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6" name="Text Box 9">
            <a:extLst>
              <a:ext uri="{FF2B5EF4-FFF2-40B4-BE49-F238E27FC236}">
                <a16:creationId xmlns:a16="http://schemas.microsoft.com/office/drawing/2014/main" id="{DF9A9F0D-E17B-4441-A5AB-ABE3472E3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2246313"/>
            <a:ext cx="1663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1.  Draw the StateGraph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FB45C-E6CC-19D8-91FA-1CBBF2DE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3048000" cy="2146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1658D-3806-80D3-0137-7933DE981CCA}"/>
              </a:ext>
            </a:extLst>
          </p:cNvPr>
          <p:cNvSpPr txBox="1"/>
          <p:nvPr/>
        </p:nvSpPr>
        <p:spPr>
          <a:xfrm>
            <a:off x="2105025" y="5575337"/>
            <a:ext cx="4213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{Oregon, Alaska, Texas, Hawaii, Vermont,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NewYork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California}</a:t>
            </a:r>
          </a:p>
          <a:p>
            <a:endParaRPr lang="en-US" sz="1000" dirty="0"/>
          </a:p>
          <a:p>
            <a:r>
              <a:rPr lang="en-US" altLang="en-US" sz="800" dirty="0"/>
              <a:t>{(Alaska, Oregon), (Hawaii, Alaska), (Hawaii, Texas), (Texas, Hawaii), (Hawaii, 	California), (Hawaii, New York), (Texas, Vermont), (Vermont, California), 	(Vermont, Alaska)}</a:t>
            </a:r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DE46E-AE43-BA4C-90A9-1B16A66E8DE3}"/>
              </a:ext>
            </a:extLst>
          </p:cNvPr>
          <p:cNvSpPr txBox="1"/>
          <p:nvPr/>
        </p:nvSpPr>
        <p:spPr>
          <a:xfrm>
            <a:off x="539750" y="7373938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en-US" sz="1200" dirty="0"/>
              <a:t>No.</a:t>
            </a:r>
          </a:p>
          <a:p>
            <a:pPr marL="457200" indent="-457200">
              <a:buAutoNum type="alphaLcPeriod"/>
            </a:pPr>
            <a:r>
              <a:rPr lang="en-US" sz="1200" dirty="0"/>
              <a:t>Yes.</a:t>
            </a:r>
          </a:p>
          <a:p>
            <a:pPr marL="457200" indent="-457200">
              <a:buAutoNum type="alphaLcPeriod"/>
            </a:pPr>
            <a:r>
              <a:rPr lang="en-US" sz="1200" dirty="0"/>
              <a:t>Texas.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08">
            <a:extLst>
              <a:ext uri="{FF2B5EF4-FFF2-40B4-BE49-F238E27FC236}">
                <a16:creationId xmlns:a16="http://schemas.microsoft.com/office/drawing/2014/main" id="{9FE784F9-D9A7-4F7B-AD49-6C3E9EEF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5715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>
            <a:extLst>
              <a:ext uri="{FF2B5EF4-FFF2-40B4-BE49-F238E27FC236}">
                <a16:creationId xmlns:a16="http://schemas.microsoft.com/office/drawing/2014/main" id="{FF2496EF-C9B8-49EF-A543-7502752AC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9600"/>
            <a:ext cx="541686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10. List the nodes of the graph in a breadth first topological ordering.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F3CBB-2368-2F0D-C2FB-23191B20866C}"/>
              </a:ext>
            </a:extLst>
          </p:cNvPr>
          <p:cNvSpPr txBox="1"/>
          <p:nvPr/>
        </p:nvSpPr>
        <p:spPr>
          <a:xfrm>
            <a:off x="380332" y="4327605"/>
            <a:ext cx="60211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Start, Discrete Math, Programming 1, Programming 2, Computer Organization,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Algorithms, High-Level Languages, Operating Systems, Theory of Computation,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Compilers, Senior Seminar, End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129A688-1F3C-4C9F-9AC5-19802C32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5446713"/>
            <a:ext cx="321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3.   b.   Show the adjacency lists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           that would describe the edges in the graph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B944C5-4159-45AC-A452-4E3D1B0B311C}"/>
              </a:ext>
            </a:extLst>
          </p:cNvPr>
          <p:cNvSpPr/>
          <p:nvPr/>
        </p:nvSpPr>
        <p:spPr>
          <a:xfrm>
            <a:off x="457200" y="304800"/>
            <a:ext cx="533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228600" algn="l"/>
              </a:tabLst>
            </a:pPr>
            <a:r>
              <a:rPr lang="en-US" sz="1200" dirty="0">
                <a:ea typeface="Times New Roman" panose="02020603050405020304" pitchFamily="18" charset="0"/>
              </a:rPr>
              <a:t>a.  Show the adjacency matrix that would describe the edges in the graph. Store the vertices in alphabetical order</a:t>
            </a:r>
            <a:endParaRPr lang="en-US" sz="1000" dirty="0"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CCB3B-CA20-0EFB-313E-F8A23C4DF389}"/>
              </a:ext>
            </a:extLst>
          </p:cNvPr>
          <p:cNvSpPr txBox="1"/>
          <p:nvPr/>
        </p:nvSpPr>
        <p:spPr>
          <a:xfrm>
            <a:off x="533400" y="1683122"/>
            <a:ext cx="30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</a:t>
            </a:r>
          </a:p>
          <a:p>
            <a:endParaRPr lang="en-US" sz="1000" dirty="0"/>
          </a:p>
          <a:p>
            <a:r>
              <a:rPr lang="en-US" sz="1000" dirty="0"/>
              <a:t>1</a:t>
            </a:r>
          </a:p>
          <a:p>
            <a:endParaRPr lang="en-US" sz="1000" dirty="0"/>
          </a:p>
          <a:p>
            <a:r>
              <a:rPr lang="en-US" sz="1000" dirty="0"/>
              <a:t>2</a:t>
            </a:r>
          </a:p>
          <a:p>
            <a:endParaRPr lang="en-US" sz="1000" dirty="0"/>
          </a:p>
          <a:p>
            <a:r>
              <a:rPr lang="en-US" sz="1000" dirty="0"/>
              <a:t>3</a:t>
            </a:r>
          </a:p>
          <a:p>
            <a:endParaRPr lang="en-US" sz="1000" dirty="0"/>
          </a:p>
          <a:p>
            <a:r>
              <a:rPr lang="en-US" sz="800" dirty="0"/>
              <a:t>4</a:t>
            </a:r>
          </a:p>
          <a:p>
            <a:endParaRPr lang="en-US" sz="1000" dirty="0"/>
          </a:p>
          <a:p>
            <a:r>
              <a:rPr lang="en-US" sz="1000" dirty="0"/>
              <a:t>5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6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pic>
        <p:nvPicPr>
          <p:cNvPr id="16" name="Picture 1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07763A1C-0A2D-10E2-0E6B-6C7C32F3F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" y="1066800"/>
            <a:ext cx="5586251" cy="2971634"/>
          </a:xfrm>
          <a:prstGeom prst="rect">
            <a:avLst/>
          </a:prstGeom>
        </p:spPr>
      </p:pic>
      <p:pic>
        <p:nvPicPr>
          <p:cNvPr id="18" name="Picture 17" descr="A paper with writing on it&#10;&#10;AI-generated content may be incorrect.">
            <a:extLst>
              <a:ext uri="{FF2B5EF4-FFF2-40B4-BE49-F238E27FC236}">
                <a16:creationId xmlns:a16="http://schemas.microsoft.com/office/drawing/2014/main" id="{A9E648A3-A4DC-E2E4-62B0-1F3BC0C3B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10576"/>
            <a:ext cx="5586252" cy="27949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77FDE-32EA-465E-AADB-9C989EE1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43910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44F9C34-5703-4C24-9E52-5CCFFBD67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40534"/>
            <a:ext cx="570425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a.    Which of the following lists the graph nodes in depth first order beginning with E?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A)	E, G, F, C, D, B, 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	G, A, E, C, B, F, 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</a:t>
            </a:r>
            <a:r>
              <a:rPr lang="en-US" altLang="en-US" sz="1200" dirty="0">
                <a:highlight>
                  <a:srgbClr val="FFFF00"/>
                </a:highlight>
              </a:rPr>
              <a:t>C)	E, G, A, D, F, C, B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	E, C, F, B, A, D, G 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45A182C-00FA-4567-8FE6-CAFB6DBCF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00600"/>
            <a:ext cx="5715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b.    Which of the following lists the graph nodes in breadth first order beginning at F?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</a:t>
            </a:r>
            <a:r>
              <a:rPr lang="en-US" altLang="en-US" sz="1200" dirty="0">
                <a:highlight>
                  <a:srgbClr val="FFFF00"/>
                </a:highlight>
              </a:rPr>
              <a:t>A)  F, C, D, A, B, E, 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  F, D, C, A, B, C, 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C)  F, C, D, B, G, A, 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  a, b, and c are all breadth first traversals </a:t>
            </a:r>
          </a:p>
        </p:txBody>
      </p:sp>
    </p:spTree>
    <p:extLst>
      <p:ext uri="{BB962C8B-B14F-4D97-AF65-F5344CB8AC3E}">
        <p14:creationId xmlns:p14="http://schemas.microsoft.com/office/powerpoint/2010/main" val="284533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9_633b">
            <a:extLst>
              <a:ext uri="{FF2B5EF4-FFF2-40B4-BE49-F238E27FC236}">
                <a16:creationId xmlns:a16="http://schemas.microsoft.com/office/drawing/2014/main" id="{31561808-D3EA-42DE-AACF-7FE716DB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4648200" cy="28559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Text Box 5">
            <a:extLst>
              <a:ext uri="{FF2B5EF4-FFF2-40B4-BE49-F238E27FC236}">
                <a16:creationId xmlns:a16="http://schemas.microsoft.com/office/drawing/2014/main" id="{6A9A4ED3-BE14-4EA7-88B6-70C20075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62400"/>
            <a:ext cx="391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5.  Find the shortest </a:t>
            </a:r>
            <a:r>
              <a:rPr lang="en-US" altLang="en-US" sz="1200" u="sng" dirty="0"/>
              <a:t>distance</a:t>
            </a:r>
            <a:r>
              <a:rPr lang="en-US" altLang="en-US" sz="1200" dirty="0"/>
              <a:t> from Atlanta to every other city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F78B9-6409-00DF-84EB-CBA07669028C}"/>
              </a:ext>
            </a:extLst>
          </p:cNvPr>
          <p:cNvSpPr txBox="1"/>
          <p:nvPr/>
        </p:nvSpPr>
        <p:spPr>
          <a:xfrm>
            <a:off x="647700" y="4724400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Atlanta -&gt; Washington: 600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Atlanta -&gt; Houston: 800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Atlanta -&gt; Dallas: 1900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Atlanta -&gt;  Austin: 2100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Atlanta -&gt; Denver: 2680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Atlanta -&gt;  Chicago: 2800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5">
            <a:extLst>
              <a:ext uri="{FF2B5EF4-FFF2-40B4-BE49-F238E27FC236}">
                <a16:creationId xmlns:a16="http://schemas.microsoft.com/office/drawing/2014/main" id="{173F8752-B146-46CD-B46E-CFF49491B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9600"/>
            <a:ext cx="494244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6.  Find the minimal spanning tree using Prim’s algorithm.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0 as the source vertex .  Show the steps.</a:t>
            </a:r>
          </a:p>
        </p:txBody>
      </p:sp>
      <p:pic>
        <p:nvPicPr>
          <p:cNvPr id="2051" name="Picture 5">
            <a:extLst>
              <a:ext uri="{FF2B5EF4-FFF2-40B4-BE49-F238E27FC236}">
                <a16:creationId xmlns:a16="http://schemas.microsoft.com/office/drawing/2014/main" id="{46AC5A2B-1B00-4434-8F50-20AAD41C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A graph on a piece of paper&#10;&#10;AI-generated content may be incorrect.">
            <a:extLst>
              <a:ext uri="{FF2B5EF4-FFF2-40B4-BE49-F238E27FC236}">
                <a16:creationId xmlns:a16="http://schemas.microsoft.com/office/drawing/2014/main" id="{FC74F889-B9A9-F05C-3C68-7BEEDE6E2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191000"/>
            <a:ext cx="3868090" cy="33563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>
            <a:extLst>
              <a:ext uri="{FF2B5EF4-FFF2-40B4-BE49-F238E27FC236}">
                <a16:creationId xmlns:a16="http://schemas.microsoft.com/office/drawing/2014/main" id="{00A92C8E-6175-4482-94F6-9AEE58F15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38200"/>
            <a:ext cx="63488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800" dirty="0"/>
              <a:t>7.  Find the minimal spanning tree using Kruskal’s algorithm.</a:t>
            </a:r>
          </a:p>
          <a:p>
            <a:pPr eaLnBrk="1" hangingPunct="1">
              <a:defRPr/>
            </a:pPr>
            <a:r>
              <a:rPr lang="en-US" sz="1800" dirty="0"/>
              <a:t>Show the weights in order and the steps.</a:t>
            </a:r>
          </a:p>
        </p:txBody>
      </p:sp>
      <p:sp>
        <p:nvSpPr>
          <p:cNvPr id="3075" name="Rectangle 4">
            <a:extLst>
              <a:ext uri="{FF2B5EF4-FFF2-40B4-BE49-F238E27FC236}">
                <a16:creationId xmlns:a16="http://schemas.microsoft.com/office/drawing/2014/main" id="{E71DD7EA-C580-43B3-BC05-FA24AC85E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" y="4800600"/>
            <a:ext cx="2571750" cy="28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7" name="Rectangle 6">
            <a:extLst>
              <a:ext uri="{FF2B5EF4-FFF2-40B4-BE49-F238E27FC236}">
                <a16:creationId xmlns:a16="http://schemas.microsoft.com/office/drawing/2014/main" id="{D4108B9B-143E-4D5F-B2C5-7B979A64B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2743200"/>
            <a:ext cx="2114550" cy="200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8" name="Rectangle 7">
            <a:extLst>
              <a:ext uri="{FF2B5EF4-FFF2-40B4-BE49-F238E27FC236}">
                <a16:creationId xmlns:a16="http://schemas.microsoft.com/office/drawing/2014/main" id="{2C2C5CBD-8904-410A-901D-4499337B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4572000"/>
            <a:ext cx="24003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9" name="Rectangle 8">
            <a:extLst>
              <a:ext uri="{FF2B5EF4-FFF2-40B4-BE49-F238E27FC236}">
                <a16:creationId xmlns:a16="http://schemas.microsoft.com/office/drawing/2014/main" id="{4FDBE91F-B50C-4798-9349-2A662252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2743200"/>
            <a:ext cx="2343150" cy="17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080" name="Picture 5">
            <a:extLst>
              <a:ext uri="{FF2B5EF4-FFF2-40B4-BE49-F238E27FC236}">
                <a16:creationId xmlns:a16="http://schemas.microsoft.com/office/drawing/2014/main" id="{C44D3F9C-B06C-4D17-8564-DC283D6A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A diagram on a piece of paper&#10;&#10;AI-generated content may be incorrect.">
            <a:extLst>
              <a:ext uri="{FF2B5EF4-FFF2-40B4-BE49-F238E27FC236}">
                <a16:creationId xmlns:a16="http://schemas.microsoft.com/office/drawing/2014/main" id="{E0F6F78E-1057-A32E-BB73-80D01CFC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11551"/>
            <a:ext cx="4114800" cy="39626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08">
            <a:extLst>
              <a:ext uri="{FF2B5EF4-FFF2-40B4-BE49-F238E27FC236}">
                <a16:creationId xmlns:a16="http://schemas.microsoft.com/office/drawing/2014/main" id="{8C139698-8935-4237-9D08-07DB6B3B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5715000" cy="356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5">
            <a:extLst>
              <a:ext uri="{FF2B5EF4-FFF2-40B4-BE49-F238E27FC236}">
                <a16:creationId xmlns:a16="http://schemas.microsoft.com/office/drawing/2014/main" id="{8D0E32BB-9F2D-4736-AA1F-A3FD6F876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62000"/>
            <a:ext cx="552273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8.  Find the minimal spanning tree using the algorithm you prefer.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Minneapolis/St. Paul as the source vertex</a:t>
            </a:r>
          </a:p>
        </p:txBody>
      </p:sp>
      <p:pic>
        <p:nvPicPr>
          <p:cNvPr id="2" name="Picture 1" descr="A diagram of a family tree&#10;&#10;AI-generated content may be incorrect.">
            <a:extLst>
              <a:ext uri="{FF2B5EF4-FFF2-40B4-BE49-F238E27FC236}">
                <a16:creationId xmlns:a16="http://schemas.microsoft.com/office/drawing/2014/main" id="{830AB9A5-CA3A-6D78-1226-96494FB01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5943600" cy="3256809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8663B97-3B4F-B996-39D7-2130C8165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180181"/>
            <a:ext cx="3219450" cy="325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Using Prim’s Algorithm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>
            <a:extLst>
              <a:ext uri="{FF2B5EF4-FFF2-40B4-BE49-F238E27FC236}">
                <a16:creationId xmlns:a16="http://schemas.microsoft.com/office/drawing/2014/main" id="{80443669-B4DB-4504-ACF5-BCC233134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613821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9. List the nodes of the graph in a breadth first topological ordering.  Show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     steps using arrays predCount, topologicalOrder and a queue</a:t>
            </a:r>
          </a:p>
        </p:txBody>
      </p:sp>
      <p:sp>
        <p:nvSpPr>
          <p:cNvPr id="5127" name="Rectangle 10">
            <a:extLst>
              <a:ext uri="{FF2B5EF4-FFF2-40B4-BE49-F238E27FC236}">
                <a16:creationId xmlns:a16="http://schemas.microsoft.com/office/drawing/2014/main" id="{C6B0D4E7-088E-4AFF-8702-57CBB2E7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"/>
            <a:ext cx="257175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AFEBF-6A63-4870-9BDF-00EB301F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3962400" cy="249247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FE757A-2FDC-9845-1497-D59C20D47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19" y="4161578"/>
            <a:ext cx="5867400" cy="46776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C0D5B6-365C-661D-C655-BC9184B76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5829300" cy="2914650"/>
          </a:xfrm>
        </p:spPr>
      </p:pic>
    </p:spTree>
    <p:extLst>
      <p:ext uri="{BB962C8B-B14F-4D97-AF65-F5344CB8AC3E}">
        <p14:creationId xmlns:p14="http://schemas.microsoft.com/office/powerpoint/2010/main" val="6350519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551</Words>
  <Application>Microsoft Macintosh PowerPoint</Application>
  <PresentationFormat>On-screen Show (4:3)</PresentationFormat>
  <Paragraphs>62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Times New Roman</vt:lpstr>
      <vt:lpstr>Default Design</vt:lpstr>
      <vt:lpstr>Microsoft Word 97 - 2004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Joe Wisniewski</dc:creator>
  <cp:lastModifiedBy>12408851234</cp:lastModifiedBy>
  <cp:revision>17</cp:revision>
  <cp:lastPrinted>2018-11-12T14:09:18Z</cp:lastPrinted>
  <dcterms:created xsi:type="dcterms:W3CDTF">2003-11-20T06:12:01Z</dcterms:created>
  <dcterms:modified xsi:type="dcterms:W3CDTF">2025-05-01T23:22:04Z</dcterms:modified>
</cp:coreProperties>
</file>